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0" r:id="rId3"/>
    <p:sldMasterId id="2147483722" r:id="rId4"/>
    <p:sldMasterId id="2147483734" r:id="rId5"/>
    <p:sldMasterId id="2147483759" r:id="rId6"/>
  </p:sldMasterIdLst>
  <p:notesMasterIdLst>
    <p:notesMasterId r:id="rId26"/>
  </p:notesMasterIdLst>
  <p:sldIdLst>
    <p:sldId id="278" r:id="rId7"/>
    <p:sldId id="296" r:id="rId8"/>
    <p:sldId id="297" r:id="rId9"/>
    <p:sldId id="299" r:id="rId10"/>
    <p:sldId id="300" r:id="rId11"/>
    <p:sldId id="303" r:id="rId12"/>
    <p:sldId id="304" r:id="rId13"/>
    <p:sldId id="305" r:id="rId14"/>
    <p:sldId id="306" r:id="rId15"/>
    <p:sldId id="307" r:id="rId16"/>
    <p:sldId id="309" r:id="rId17"/>
    <p:sldId id="308" r:id="rId18"/>
    <p:sldId id="311" r:id="rId19"/>
    <p:sldId id="310" r:id="rId20"/>
    <p:sldId id="326" r:id="rId21"/>
    <p:sldId id="325" r:id="rId22"/>
    <p:sldId id="327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54DDD-DC06-48EC-8D29-97C0EE6C958E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2898-3342-456B-A53A-1F5A69F8F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8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5BC0C-425D-411C-8689-224DB62D180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96322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7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6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5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0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2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42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56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54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69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4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2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75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74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91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09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83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22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14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1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53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7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75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27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66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23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54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46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0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74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97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89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08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26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080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546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56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746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75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20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49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2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4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28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4738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92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08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47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744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81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29362-2F91-4394-B71B-8A06830BF55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326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83997-F0C4-4B6D-BAAD-F89173D3CC7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56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36BB2-59AB-4890-AD83-75631B8711A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76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00BBD-AAD7-428F-8DEB-E6C838860B6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6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347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4C2B0-71A2-481A-BCB0-5FC7F4FF4D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6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8993-5E5E-4991-9DCE-565252FB0FA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90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CB466-E6E7-4832-92B2-85C9511A3DC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56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8F71E-80E5-421F-B303-FE9D1232D433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55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544E8-498E-4805-8157-5BCB6161087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03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8C5C6-88C8-4F73-875A-0C5147EC2B2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71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AE79-086B-4149-8013-D16AD2515D5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43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27F8E-2B94-44B5-B435-FD3CB6ABA7B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3020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3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9570-FF35-426B-BE12-8084598B96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AFB36-2729-41E2-859D-EE8918CC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531F5-CAC2-4BEA-8D3F-F15BE65444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62A3-EEEC-43F7-9499-8B31414DA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6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8123C-1F1A-4E08-9A76-3100BDA902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8463-410F-4F81-A40D-56278E84CC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8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531F5-CAC2-4BEA-8D3F-F15BE65444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F62A3-EEEC-43F7-9499-8B31414DA1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8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8DABEE-1854-41A0-9577-9D51A31F090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8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5.jp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gif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5.jpg"/><Relationship Id="rId2" Type="http://schemas.openxmlformats.org/officeDocument/2006/relationships/audio" Target="../media/media5.mp3"/><Relationship Id="rId16" Type="http://schemas.openxmlformats.org/officeDocument/2006/relationships/image" Target="../media/image7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18.xml"/><Relationship Id="rId5" Type="http://schemas.microsoft.com/office/2007/relationships/media" Target="../media/media7.mp3"/><Relationship Id="rId15" Type="http://schemas.openxmlformats.org/officeDocument/2006/relationships/image" Target="../media/image20.gif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11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20.gif"/><Relationship Id="rId5" Type="http://schemas.microsoft.com/office/2007/relationships/media" Target="../media/media12.mp3"/><Relationship Id="rId10" Type="http://schemas.openxmlformats.org/officeDocument/2006/relationships/image" Target="../media/image21.png"/><Relationship Id="rId4" Type="http://schemas.openxmlformats.org/officeDocument/2006/relationships/audio" Target="../media/media11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8553" y="7663"/>
            <a:ext cx="8771227" cy="950015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 MỪNG QUÝ THẦY CÔ CÁC BẠN HỌC SINH ĐẾN VỚI TIẾT ÂM NHẠC LỚP 6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ngan uoc mo v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67" y="1513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3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278"/>
            <a:ext cx="3699358" cy="35447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5" y="0"/>
            <a:ext cx="7006224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-22020"/>
            <a:ext cx="483962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cả bài với các hình thức đúng cấu trúc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090"/>
            <a:ext cx="4839629" cy="380193"/>
          </a:xfrm>
          <a:prstGeom prst="rect">
            <a:avLst/>
          </a:prstGeom>
        </p:spPr>
      </p:pic>
      <p:pic>
        <p:nvPicPr>
          <p:cNvPr id="26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8088" y="163612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6362762"/>
            <a:ext cx="5185575" cy="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5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63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278"/>
            <a:ext cx="3699358" cy="35447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08" y="0"/>
            <a:ext cx="7553091" cy="6858000"/>
          </a:xfrm>
          <a:prstGeom prst="rect">
            <a:avLst/>
          </a:prstGeom>
        </p:spPr>
      </p:pic>
      <p:pic>
        <p:nvPicPr>
          <p:cNvPr id="26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879" y="589832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53648" y="893539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HD hát đánh nhịp 2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46" y="0"/>
            <a:ext cx="4728954" cy="850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500" y="291569"/>
            <a:ext cx="464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HOẠT ĐỘNG THỰC HÀNH LUYỆN TẬP</a:t>
            </a:r>
            <a:endParaRPr lang="en-US" sz="2000" b="1" dirty="0">
              <a:solidFill>
                <a:srgbClr val="00206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79" y="1653248"/>
            <a:ext cx="1921963" cy="15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63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" y="4146409"/>
            <a:ext cx="2854386" cy="2735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57" y="1463510"/>
            <a:ext cx="8784365" cy="1591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5007" y="4530654"/>
            <a:ext cx="4638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nhạc cụ vào tiết tấu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4263" y="2999691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Nhạc cụ Thanh phách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35" y="2994118"/>
            <a:ext cx="365019" cy="4362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07" y="3024776"/>
            <a:ext cx="365019" cy="4362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07" y="3024776"/>
            <a:ext cx="365019" cy="4362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88" y="3024777"/>
            <a:ext cx="365019" cy="4362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52" y="3064772"/>
            <a:ext cx="365019" cy="4362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644" y="3046704"/>
            <a:ext cx="365019" cy="436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1" y="-23479"/>
            <a:ext cx="1892063" cy="11428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5067" y="368462"/>
            <a:ext cx="59956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I.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CỤ TIẾT TẤU BÀI THỰC HÀNH SỐ 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88" y="-23479"/>
            <a:ext cx="4728954" cy="8500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33834" y="268090"/>
            <a:ext cx="464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HOẠT ĐỘNG THỰC HÀNH LUYỆN TẬP</a:t>
            </a:r>
            <a:endParaRPr lang="en-US" sz="2000" b="1" dirty="0">
              <a:solidFill>
                <a:srgbClr val="00206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69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" y="4146409"/>
            <a:ext cx="2854386" cy="27350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61564" y="-23479"/>
            <a:ext cx="8222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mẫu ứng dụng tiết tấu 1 vào bài hát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 nắng hạt mưa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inh họa gõ đệm bài Tia nắng hạt mưa (SGK Âm nhạc 6 - Chân trời sáng t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0650" y="1037063"/>
            <a:ext cx="9048852" cy="57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" y="4146409"/>
            <a:ext cx="2854386" cy="2735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54090" y="36084"/>
            <a:ext cx="5283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2 nhóm ứng dụng thực hành vào 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0069" y="5296163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99" y="1519280"/>
            <a:ext cx="9168533" cy="26036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30326" y="1827566"/>
            <a:ext cx="178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 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4166" y="3467613"/>
            <a:ext cx="152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2" y="3480335"/>
            <a:ext cx="514258" cy="43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1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" y="4146409"/>
            <a:ext cx="2854386" cy="2735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0412" y="0"/>
            <a:ext cx="6777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3 nhóm sử dụng nhạc cụ khác thực hành vào bài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0069" y="5296163"/>
            <a:ext cx="609600" cy="609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94166" y="2243827"/>
            <a:ext cx="178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 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4166" y="3661265"/>
            <a:ext cx="152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1943371"/>
            <a:ext cx="8976731" cy="2528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3285435" y="4719052"/>
            <a:ext cx="152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" y="4146409"/>
            <a:ext cx="2854386" cy="2735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57" y="1841987"/>
            <a:ext cx="9950372" cy="1904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76546" y="559704"/>
            <a:ext cx="4899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vận động cơ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vao tiết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9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" y="4146409"/>
            <a:ext cx="2854386" cy="2735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454090" y="36084"/>
            <a:ext cx="5283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2 nhóm ứng dụng thực hành vào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6074" y="26691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85" y="1827566"/>
            <a:ext cx="7928138" cy="26074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4166" y="2341039"/>
            <a:ext cx="165746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5210" y="3157186"/>
            <a:ext cx="1509666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50" y="6121959"/>
            <a:ext cx="9370539" cy="7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75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6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427541">
            <a:off x="3553951" y="-826913"/>
            <a:ext cx="9049908" cy="3352058"/>
          </a:xfrm>
          <a:prstGeom prst="rect">
            <a:avLst/>
          </a:prstGeom>
          <a:noFill/>
        </p:spPr>
        <p:txBody>
          <a:bodyPr wrap="square" rtlCol="0">
            <a:prstTxWarp prst="textArchDown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DỤC-CỦNG CỐ-DẶN DÒ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5922" y="217037"/>
            <a:ext cx="4953600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“Em cần làm gì để thể hiện tình bạn tốt đẹp?”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1"/>
            <a:ext cx="2125076" cy="13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10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Users\Administrator\Desktop\golden-lyre-vector-illustration-white-background-774876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8"/>
            <a:ext cx="12192000" cy="57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FormatFactory2021-07-28_14123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" y="4221088"/>
            <a:ext cx="12192000" cy="26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1531" y="1628800"/>
            <a:ext cx="8544948" cy="390635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 quý thầy cô mạnh khỏe các bạn học sinh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 ngoan học giỏi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4" name="Picture 2" descr="C:\Users\Administrator\Desktop\hinh nen dep pp\logo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45" y="2924502"/>
            <a:ext cx="1056239" cy="83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456" y="5755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0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-0.08462 L 0.05416 -0.08462 L 0.09635 0.02428 L 0.05416 0.13249 L -0.02943 0.13249 L -0.07136 0.02428 L -0.02943 -0.08462 Z " pathEditMode="relative" rAng="0" ptsTypes="FFFFFFF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0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7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793187"/>
              </p:ext>
            </p:extLst>
          </p:nvPr>
        </p:nvGraphicFramePr>
        <p:xfrm>
          <a:off x="2412053" y="4165013"/>
          <a:ext cx="7848600" cy="889000"/>
        </p:xfrm>
        <a:graphic>
          <a:graphicData uri="http://schemas.openxmlformats.org/drawingml/2006/table">
            <a:tbl>
              <a:tblPr/>
              <a:tblGrid>
                <a:gridCol w="1131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55" name="Text Box 59"/>
          <p:cNvSpPr txBox="1">
            <a:spLocks noChangeArrowheads="1"/>
          </p:cNvSpPr>
          <p:nvPr/>
        </p:nvSpPr>
        <p:spPr bwMode="auto">
          <a:xfrm>
            <a:off x="474649" y="2996643"/>
            <a:ext cx="11149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 là hai hiện tượng tự nhiên của Trời - Đất. Hai hiện tượng này luôn trái ngược nhau.   </a:t>
            </a:r>
          </a:p>
        </p:txBody>
      </p:sp>
      <p:sp>
        <p:nvSpPr>
          <p:cNvPr id="4160" name="Rectangle 64"/>
          <p:cNvSpPr>
            <a:spLocks noChangeArrowheads="1"/>
          </p:cNvSpPr>
          <p:nvPr/>
        </p:nvSpPr>
        <p:spPr bwMode="auto">
          <a:xfrm>
            <a:off x="2627954" y="4165013"/>
            <a:ext cx="59824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N</a:t>
            </a:r>
          </a:p>
        </p:txBody>
      </p:sp>
      <p:sp>
        <p:nvSpPr>
          <p:cNvPr id="4161" name="Rectangle 65"/>
          <p:cNvSpPr>
            <a:spLocks noChangeArrowheads="1"/>
          </p:cNvSpPr>
          <p:nvPr/>
        </p:nvSpPr>
        <p:spPr bwMode="auto">
          <a:xfrm>
            <a:off x="3785241" y="4174538"/>
            <a:ext cx="5549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Ắ</a:t>
            </a:r>
          </a:p>
        </p:txBody>
      </p:sp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4864742" y="4165013"/>
            <a:ext cx="59824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N</a:t>
            </a:r>
          </a:p>
        </p:txBody>
      </p:sp>
      <p:sp>
        <p:nvSpPr>
          <p:cNvPr id="4163" name="Rectangle 67"/>
          <p:cNvSpPr>
            <a:spLocks noChangeArrowheads="1"/>
          </p:cNvSpPr>
          <p:nvPr/>
        </p:nvSpPr>
        <p:spPr bwMode="auto">
          <a:xfrm>
            <a:off x="6012504" y="4165013"/>
            <a:ext cx="58862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G</a:t>
            </a:r>
          </a:p>
        </p:txBody>
      </p:sp>
      <p:sp>
        <p:nvSpPr>
          <p:cNvPr id="4164" name="Rectangle 68"/>
          <p:cNvSpPr>
            <a:spLocks noChangeArrowheads="1"/>
          </p:cNvSpPr>
          <p:nvPr/>
        </p:nvSpPr>
        <p:spPr bwMode="auto">
          <a:xfrm>
            <a:off x="7028504" y="4165013"/>
            <a:ext cx="7328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M</a:t>
            </a:r>
          </a:p>
        </p:txBody>
      </p:sp>
      <p:sp>
        <p:nvSpPr>
          <p:cNvPr id="4165" name="Rectangle 69"/>
          <p:cNvSpPr>
            <a:spLocks noChangeArrowheads="1"/>
          </p:cNvSpPr>
          <p:nvPr/>
        </p:nvSpPr>
        <p:spPr bwMode="auto">
          <a:xfrm>
            <a:off x="8244528" y="4165013"/>
            <a:ext cx="64793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Ư</a:t>
            </a:r>
          </a:p>
        </p:txBody>
      </p:sp>
      <p:sp>
        <p:nvSpPr>
          <p:cNvPr id="4166" name="Rectangle 70"/>
          <p:cNvSpPr>
            <a:spLocks noChangeArrowheads="1"/>
          </p:cNvSpPr>
          <p:nvPr/>
        </p:nvSpPr>
        <p:spPr bwMode="auto">
          <a:xfrm>
            <a:off x="9401816" y="4174538"/>
            <a:ext cx="5549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</a:rPr>
              <a:t>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11763" y="1834683"/>
            <a:ext cx="3350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en-US" sz="4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5 Dancing Script" panose="03080800040507000D00" pitchFamily="66" charset="0"/>
              </a:rPr>
              <a:t>Trò chơi ô chữ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95" y="0"/>
            <a:ext cx="4382429" cy="10370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00844" y="258174"/>
            <a:ext cx="4935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HOẠT ĐỘNG KHỞI ĐỘNG</a:t>
            </a: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5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0" decel="1000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0" decel="100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decel="100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0" decel="100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41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4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5" grpId="0"/>
      <p:bldP spid="4160" grpId="0"/>
      <p:bldP spid="4161" grpId="0"/>
      <p:bldP spid="4162" grpId="0"/>
      <p:bldP spid="4163" grpId="0"/>
      <p:bldP spid="4164" grpId="0"/>
      <p:bldP spid="4165" grpId="0"/>
      <p:bldP spid="41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8969"/>
            <a:ext cx="8330836" cy="1803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3314" y="4441372"/>
            <a:ext cx="4624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ước kỷ niệm xưa.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 bốn phương</a:t>
            </a:r>
          </a:p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đường học trò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ghe mau TIA NẮNG HẠT MƯ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0639" y="157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9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0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338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5455" y="1463478"/>
            <a:ext cx="5777543" cy="6711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cap="all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Times New Roman" panose="02020603050405020304" pitchFamily="18" charset="0"/>
              </a:rPr>
              <a:t>Học </a:t>
            </a:r>
            <a:r>
              <a:rPr lang="en-US" sz="2800" b="1" cap="all" dirty="0">
                <a:solidFill>
                  <a:srgbClr val="002060"/>
                </a:solidFill>
                <a:latin typeface="#9Slide05 Dancing Script" panose="03080800040507000D00" pitchFamily="66" charset="0"/>
                <a:ea typeface="Times New Roman" panose="02020603050405020304" pitchFamily="18" charset="0"/>
              </a:rPr>
              <a:t>BÀI </a:t>
            </a:r>
            <a:r>
              <a:rPr lang="en-US" sz="2800" b="1" cap="all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Times New Roman" panose="02020603050405020304" pitchFamily="18" charset="0"/>
              </a:rPr>
              <a:t>HÁT: tia nắng hạt mưa</a:t>
            </a:r>
            <a:endParaRPr lang="en-US" sz="2800" b="1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10382" y="2507510"/>
            <a:ext cx="348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Nhạc: Khánh Vinh</a:t>
            </a:r>
            <a:endParaRPr lang="en-US" sz="2400" b="1" i="1" dirty="0">
              <a:solidFill>
                <a:srgbClr val="00206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istrator\Desktop\hinh nen dep pp\logo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8843"/>
            <a:ext cx="741900" cy="5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52" y="103394"/>
            <a:ext cx="2142309" cy="105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3585" y="370157"/>
            <a:ext cx="169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TIẾT 31</a:t>
            </a:r>
            <a:endParaRPr lang="en-US" sz="3200" b="1" dirty="0">
              <a:solidFill>
                <a:srgbClr val="FF000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10382" y="3030730"/>
            <a:ext cx="295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Lời thơ: Lệ Bình</a:t>
            </a:r>
            <a:endParaRPr lang="en-US" sz="2400" b="1" i="1" dirty="0">
              <a:solidFill>
                <a:srgbClr val="00206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18" y="0"/>
            <a:ext cx="4193994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7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338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8522" y="1106358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 mẫu (hoặc nghe hát mẫu)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46" y="0"/>
            <a:ext cx="4728954" cy="8920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500" y="291569"/>
            <a:ext cx="464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cs typeface="Times New Roman" panose="02020603050405020304" pitchFamily="18" charset="0"/>
              </a:rPr>
              <a:t>HOẠT ĐỘNG HÌNH THÀNH KIẾN THỨC</a:t>
            </a:r>
            <a:endParaRPr lang="en-US" sz="2000" b="1" dirty="0">
              <a:solidFill>
                <a:srgbClr val="002060"/>
              </a:solidFill>
              <a:latin typeface="#9Slide05 Dancing Script" panose="03080800040507000D00" pitchFamily="66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76" y="0"/>
            <a:ext cx="6471423" cy="6858000"/>
          </a:xfrm>
          <a:prstGeom prst="rect">
            <a:avLst/>
          </a:prstGeom>
        </p:spPr>
      </p:pic>
      <p:pic>
        <p:nvPicPr>
          <p:cNvPr id="15" name="TIA NẮNG HẠT MƯ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41879" y="5794762"/>
            <a:ext cx="609600" cy="609600"/>
          </a:xfrm>
          <a:prstGeom prst="rect">
            <a:avLst/>
          </a:prstGeom>
        </p:spPr>
      </p:pic>
      <p:pic>
        <p:nvPicPr>
          <p:cNvPr id="16" name="nghe mau TIA NẮNG HẠT MƯ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7143" y="5794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0814"/>
            <a:ext cx="4348976" cy="4167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0625" y="0"/>
            <a:ext cx="6655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Cá nhân/nhóm tìm hiểu nội dung bài hát, chia đoạn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8976" y="4227466"/>
            <a:ext cx="79173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hai đoạn: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Từ “ Hình như trong từng tia nắng…” đến “… dòng lưu bút đọng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lại”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Từ “ Tia nắng, hạt mưa..” đến hết.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4488" y="936488"/>
            <a:ext cx="8136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Tia nắng hạt mưa được nhạc sĩ Khánh Vinh phổ nhạc từ bài thơ của Lệ Bình:</a:t>
            </a:r>
          </a:p>
          <a:p>
            <a:pPr lvl="0" algn="just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Giành giải Nhất cuộc thi viết cho tuổi học trò  báo Thiếu niên Tiền phong và Hội Nhạc sĩ Việt Nam tổ chức năm 1992.</a:t>
            </a:r>
          </a:p>
          <a:p>
            <a:pPr lvl="0" algn="just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Nội dung: Ca ngợi tình bạn hồn nhiên, trong sáng.</a:t>
            </a:r>
          </a:p>
        </p:txBody>
      </p:sp>
    </p:spTree>
    <p:extLst>
      <p:ext uri="{BB962C8B-B14F-4D97-AF65-F5344CB8AC3E}">
        <p14:creationId xmlns:p14="http://schemas.microsoft.com/office/powerpoint/2010/main" val="325440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0814"/>
            <a:ext cx="4348976" cy="41671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587" y="219582"/>
            <a:ext cx="452758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HS luyện thanh theo mẫu của GV.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64" y="1051729"/>
            <a:ext cx="9404195" cy="1423842"/>
          </a:xfrm>
          <a:prstGeom prst="rect">
            <a:avLst/>
          </a:prstGeom>
        </p:spPr>
      </p:pic>
      <p:pic>
        <p:nvPicPr>
          <p:cNvPr id="9" name="mau luyen thanh drmfs-sfm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380" y="3752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624"/>
            <a:ext cx="3107261" cy="2977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65" y="-4515"/>
            <a:ext cx="8751234" cy="55912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8388" y="2884655"/>
            <a:ext cx="284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 đoạn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4599731" y="5751815"/>
            <a:ext cx="237404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2486067" y="5718395"/>
            <a:ext cx="237404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 bwMode="auto">
          <a:xfrm>
            <a:off x="10601558" y="5628995"/>
            <a:ext cx="1283473" cy="40312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Đoạn 1</a:t>
            </a:r>
            <a:endParaRPr kumimoji="0" lang="vi-VN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874" y="1187354"/>
            <a:ext cx="219075" cy="466725"/>
          </a:xfrm>
          <a:prstGeom prst="rect">
            <a:avLst/>
          </a:prstGeom>
        </p:spPr>
      </p:pic>
      <p:sp>
        <p:nvSpPr>
          <p:cNvPr id="30" name="Oval 29"/>
          <p:cNvSpPr>
            <a:spLocks noChangeAspect="1"/>
          </p:cNvSpPr>
          <p:nvPr/>
        </p:nvSpPr>
        <p:spPr bwMode="auto">
          <a:xfrm>
            <a:off x="4609251" y="2724141"/>
            <a:ext cx="286270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4680866" y="1272809"/>
            <a:ext cx="286270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8767" y="2564254"/>
            <a:ext cx="219075" cy="466725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5017426" y="1384680"/>
            <a:ext cx="686915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Left Brace 33"/>
          <p:cNvSpPr/>
          <p:nvPr/>
        </p:nvSpPr>
        <p:spPr>
          <a:xfrm>
            <a:off x="3139751" y="22555"/>
            <a:ext cx="278081" cy="567167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8594" y="2678426"/>
            <a:ext cx="219075" cy="466725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4895521" y="2724141"/>
            <a:ext cx="6451667" cy="3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037529" y="4094760"/>
            <a:ext cx="5370115" cy="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095535" y="5534476"/>
            <a:ext cx="3888738" cy="49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9629236" y="4065305"/>
            <a:ext cx="248098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4867" y="2565375"/>
            <a:ext cx="219075" cy="466725"/>
          </a:xfrm>
          <a:prstGeom prst="rect">
            <a:avLst/>
          </a:prstGeom>
        </p:spPr>
      </p:pic>
      <p:sp>
        <p:nvSpPr>
          <p:cNvPr id="49" name="Oval 48"/>
          <p:cNvSpPr>
            <a:spLocks noChangeAspect="1"/>
          </p:cNvSpPr>
          <p:nvPr/>
        </p:nvSpPr>
        <p:spPr bwMode="auto">
          <a:xfrm>
            <a:off x="11894859" y="2650830"/>
            <a:ext cx="286270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charset="0"/>
              </a:rPr>
              <a:t>3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2402" y="4029348"/>
            <a:ext cx="219075" cy="466725"/>
          </a:xfrm>
          <a:prstGeom prst="rect">
            <a:avLst/>
          </a:prstGeom>
        </p:spPr>
      </p:pic>
      <p:sp>
        <p:nvSpPr>
          <p:cNvPr id="51" name="Oval 50"/>
          <p:cNvSpPr>
            <a:spLocks noChangeAspect="1"/>
          </p:cNvSpPr>
          <p:nvPr/>
        </p:nvSpPr>
        <p:spPr bwMode="auto">
          <a:xfrm>
            <a:off x="10022394" y="4114803"/>
            <a:ext cx="286270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charset="0"/>
              </a:rPr>
              <a:t>4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4037529" y="2655056"/>
            <a:ext cx="368152" cy="10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11653515" y="2640668"/>
            <a:ext cx="431045" cy="10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Oval 57"/>
          <p:cNvSpPr>
            <a:spLocks noChangeAspect="1"/>
          </p:cNvSpPr>
          <p:nvPr/>
        </p:nvSpPr>
        <p:spPr bwMode="auto">
          <a:xfrm>
            <a:off x="7056576" y="5706985"/>
            <a:ext cx="237404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charset="0"/>
              </a:rPr>
              <a:t>3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 bwMode="auto">
          <a:xfrm>
            <a:off x="9184596" y="5694235"/>
            <a:ext cx="237404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charset="0"/>
              </a:rPr>
              <a:t>4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0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71530" y="5843336"/>
            <a:ext cx="609600" cy="609600"/>
          </a:xfrm>
          <a:prstGeom prst="rect">
            <a:avLst/>
          </a:prstGeom>
        </p:spPr>
      </p:pic>
      <p:pic>
        <p:nvPicPr>
          <p:cNvPr id="61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93077" y="5865883"/>
            <a:ext cx="609600" cy="609600"/>
          </a:xfrm>
          <a:prstGeom prst="rect">
            <a:avLst/>
          </a:prstGeom>
        </p:spPr>
      </p:pic>
      <p:pic>
        <p:nvPicPr>
          <p:cNvPr id="62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30445" y="5819604"/>
            <a:ext cx="609600" cy="609600"/>
          </a:xfrm>
          <a:prstGeom prst="rect">
            <a:avLst/>
          </a:prstGeom>
        </p:spPr>
      </p:pic>
      <p:pic>
        <p:nvPicPr>
          <p:cNvPr id="63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51992" y="5819604"/>
            <a:ext cx="609600" cy="609600"/>
          </a:xfrm>
          <a:prstGeom prst="rect">
            <a:avLst/>
          </a:prstGeom>
        </p:spPr>
      </p:pic>
      <p:pic>
        <p:nvPicPr>
          <p:cNvPr id="64" name="C1+2+3+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98646" y="5865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30" grpId="0" animBg="1"/>
      <p:bldP spid="30" grpId="1" animBg="1"/>
      <p:bldP spid="31" grpId="0" animBg="1"/>
      <p:bldP spid="31" grpId="1" animBg="1"/>
      <p:bldP spid="34" grpId="0" animBg="1"/>
      <p:bldP spid="49" grpId="0" animBg="1"/>
      <p:bldP spid="49" grpId="1" animBg="1"/>
      <p:bldP spid="51" grpId="0" animBg="1"/>
      <p:bldP spid="51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278"/>
            <a:ext cx="3699358" cy="3544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28" y="0"/>
            <a:ext cx="9002472" cy="530994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80177" y="151749"/>
            <a:ext cx="284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 đoạn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8618445" y="5614168"/>
            <a:ext cx="237404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6231892" y="5566519"/>
            <a:ext cx="237404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 bwMode="auto">
          <a:xfrm>
            <a:off x="10348466" y="5473552"/>
            <a:ext cx="1283473" cy="40312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Đoạn 2</a:t>
            </a:r>
            <a:endParaRPr kumimoji="0" lang="vi-VN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0628" y="1039446"/>
            <a:ext cx="219075" cy="466725"/>
          </a:xfrm>
          <a:prstGeom prst="rect">
            <a:avLst/>
          </a:prstGeom>
        </p:spPr>
      </p:pic>
      <p:sp>
        <p:nvSpPr>
          <p:cNvPr id="44" name="Oval 43"/>
          <p:cNvSpPr>
            <a:spLocks noChangeAspect="1"/>
          </p:cNvSpPr>
          <p:nvPr/>
        </p:nvSpPr>
        <p:spPr bwMode="auto">
          <a:xfrm>
            <a:off x="11380234" y="2533649"/>
            <a:ext cx="286270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 bwMode="auto">
          <a:xfrm>
            <a:off x="8247568" y="1081765"/>
            <a:ext cx="286270" cy="280306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90458" y="2453301"/>
            <a:ext cx="219075" cy="466725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8592855" y="1188709"/>
            <a:ext cx="3130511" cy="284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Left Brace 53"/>
          <p:cNvSpPr/>
          <p:nvPr/>
        </p:nvSpPr>
        <p:spPr>
          <a:xfrm>
            <a:off x="2957599" y="28455"/>
            <a:ext cx="283516" cy="528149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8101" y="2531147"/>
            <a:ext cx="219075" cy="466725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3931287" y="3879201"/>
            <a:ext cx="8135119" cy="38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835052" y="2579622"/>
            <a:ext cx="6949858" cy="11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1378847" y="2534911"/>
            <a:ext cx="506184" cy="10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835052" y="5335019"/>
            <a:ext cx="17374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07794" y="5895277"/>
            <a:ext cx="609600" cy="609600"/>
          </a:xfrm>
          <a:prstGeom prst="rect">
            <a:avLst/>
          </a:prstGeom>
        </p:spPr>
      </p:pic>
      <p:pic>
        <p:nvPicPr>
          <p:cNvPr id="21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29387" y="5761205"/>
            <a:ext cx="609600" cy="609600"/>
          </a:xfrm>
          <a:prstGeom prst="rect">
            <a:avLst/>
          </a:prstGeom>
        </p:spPr>
      </p:pic>
      <p:pic>
        <p:nvPicPr>
          <p:cNvPr id="72" name="c6+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13769" y="5913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9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4" grpId="0" animBg="1"/>
      <p:bldP spid="44" grpId="1" animBg="1"/>
      <p:bldP spid="45" grpId="0" animBg="1"/>
      <p:bldP spid="45" grpId="1" animBg="1"/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399</Words>
  <Application>Microsoft Office PowerPoint</Application>
  <PresentationFormat>Widescreen</PresentationFormat>
  <Paragraphs>69</Paragraphs>
  <Slides>19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7_Office Theme</vt:lpstr>
      <vt:lpstr>2_Office Theme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129</cp:revision>
  <dcterms:created xsi:type="dcterms:W3CDTF">2020-10-25T06:17:09Z</dcterms:created>
  <dcterms:modified xsi:type="dcterms:W3CDTF">2022-01-18T05:16:38Z</dcterms:modified>
</cp:coreProperties>
</file>